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7" r:id="rId1"/>
  </p:sldMasterIdLst>
  <p:notesMasterIdLst>
    <p:notesMasterId r:id="rId12"/>
  </p:notesMasterIdLst>
  <p:sldIdLst>
    <p:sldId id="256" r:id="rId2"/>
    <p:sldId id="274" r:id="rId3"/>
    <p:sldId id="275" r:id="rId4"/>
    <p:sldId id="277" r:id="rId5"/>
    <p:sldId id="257" r:id="rId6"/>
    <p:sldId id="276" r:id="rId7"/>
    <p:sldId id="278" r:id="rId8"/>
    <p:sldId id="261" r:id="rId9"/>
    <p:sldId id="268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AB07A-C9A5-184E-A9F1-09D88F290D96}" v="6518" dt="2020-02-28T04:29:46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34"/>
  </p:normalViewPr>
  <p:slideViewPr>
    <p:cSldViewPr snapToGrid="0" snapToObjects="1">
      <p:cViewPr varScale="1">
        <p:scale>
          <a:sx n="95" d="100"/>
          <a:sy n="95" d="100"/>
        </p:scale>
        <p:origin x="6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8982B-6A3E-2E46-9EF6-E7F7062CAC82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9A7B1-6AC7-2947-9A49-9184134A23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954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694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92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685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优雅、明确、简单的编程语言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学习曲线低，非专业人士也能上手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开源系统，拥有强大的生态圈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解释型语言，完美的平台可移植性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支持面向对象和函数式编程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能够通过调用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代码扩展功能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代码规范程度高，可读性强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42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60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31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95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243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429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9A7B1-6AC7-2947-9A49-9184134A23F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90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2C0B2-6EFF-D74F-A378-D81B636F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D2C00D-F347-D94F-9308-B22CD355A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CA1AA-E874-C14E-8CE7-D13279D8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C33291-4014-D046-9A78-35FEC532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5EC67-D91B-F546-8A78-F3CE0AC0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6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1D0AD-E34E-E342-86E0-2C6E4217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1AD870-D4C6-814C-B51D-467413FB5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14D7F-63C2-C041-AAB0-0C301096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457BB-B549-3745-B699-72EF21F1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47363-AF08-C94C-A3C7-38EE5B5D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35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46D9A2-A14E-9048-B19C-6A67155A4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33B8FE-2D95-2A4A-9F23-01D3C830C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C0391-3E57-D442-9B1C-918760D5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B5775-580D-9342-9B14-87C8AA27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E11DE-FFE9-324C-BA8D-14DE204C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99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2C271-C1DF-B94D-8D05-1DF6443A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00ED4-BB2A-8B44-BBF6-551000E1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C19339-7AD5-6648-99B9-31D3DFD2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9A0CD-EE70-6F4E-83BE-D050D975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2BD518-03AF-B54B-BE4F-290781EE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67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4E24B-F3BD-384B-99FE-FD99FE78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34F211-9DA2-9645-92CE-B3D04BD0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70C13-77EE-9741-A1C3-469F05C3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A70AE2-4F6B-A146-9D34-4F488A2A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E818C-12B7-CD41-A000-A91EB804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5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C4AA3-99AC-5743-A9A1-EBC165CB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61B3DE-A06E-AC46-AC21-C51958905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C68D2D-08A0-A849-A675-788046B1E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018E24-8E48-854C-B6C1-B6537346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1BE995-805F-C74D-94CA-CF6AB30A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157EF9-C1ED-434C-89D2-E00D9FB4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2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5B231-EBA2-C846-8DF0-1874F65F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A0C3C5-3E2F-104A-B6DD-72F11655B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36301C-410D-1743-A991-5BD853C6C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747E4D-44EE-6A43-BE1A-67266E774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5DD785-572D-4B46-9C6D-1CF364772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AD0ADA-1CE6-964B-AADB-C49E2A01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D8613E-3C04-CB42-A67D-3690B479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335CD5-EC29-B844-BC27-DD35DC1E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67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86891-3C15-5549-BA86-0410E551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41C05B-6C3A-584D-A859-9E684EB8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8019A1-8C55-CC47-9E89-D43AB9A31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DAACFC-D727-D940-903C-70F56A95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02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3B3F6E-09F3-2945-8190-8698CE7D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4BBB35-2021-0049-B050-53C8F8F5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A94658-A03A-E14D-9652-923BBD49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28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52F3C-F384-0D46-B34C-8577165E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59DB7-D138-2C46-A6AC-5CDCB4239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0A30A3-3A98-684A-ADF5-DAA0159CE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28FA2F-A929-764C-9FCF-7A2FCAD5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189B2F-56FF-4541-A852-64991970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B7FE81-0F1D-394B-9027-1109972F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9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92C38-0D3E-2D47-B01C-A351B7C6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A622ED-C2A8-7D4E-9BB6-DD3FF4A75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426D05-DCFA-474F-B7A5-8BD847FB9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F6A02C-20DC-A34D-B65D-471B1E67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E981FA-7FBC-154B-A80A-6BEC8291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33D238-9EF8-CC45-9869-B594BAC4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26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FC0FFA-D382-524D-8318-18C2EFDD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40262D-D1C2-2740-9782-B524241A5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A20D5-F815-6446-9445-790FD5E70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09FC2-6577-6646-9A8D-3815E09B9960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93C7E-798E-0F48-BF01-1344226B0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93B00-C674-3E40-ADFE-A6E6BDDC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81107-7127-F740-BB54-93F5BF855E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56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12" Type="http://schemas.openxmlformats.org/officeDocument/2006/relationships/image" Target="../media/image12.tif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ingpy.com/books/thinkpython2/index.html" TargetMode="External"/><Relationship Id="rId5" Type="http://schemas.openxmlformats.org/officeDocument/2006/relationships/hyperlink" Target="http://greenteapress.com/thinkpython2/html/index.html" TargetMode="Externa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093C9-38A8-114E-B200-1DCDC3560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编程第一课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0C0675-994B-B14A-8C55-624F430C0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陈光   北京邮电大学</a:t>
            </a:r>
          </a:p>
        </p:txBody>
      </p:sp>
    </p:spTree>
    <p:extLst>
      <p:ext uri="{BB962C8B-B14F-4D97-AF65-F5344CB8AC3E}">
        <p14:creationId xmlns:p14="http://schemas.microsoft.com/office/powerpoint/2010/main" val="382358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77127D-F322-7142-ABC2-67F0ACC45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8" t="11553" b="10745"/>
          <a:stretch/>
        </p:blipFill>
        <p:spPr>
          <a:xfrm>
            <a:off x="8439150" y="2057400"/>
            <a:ext cx="3733800" cy="33753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1BE4B54-773E-1A4E-A250-5D2D258C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拿着锤子找钉子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拿着钉子找锤子？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128D4-F2D0-C746-8726-A6E03646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417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锤子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钉子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锤子：已经掌握的语句、方法、工具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钉子：想要解决的问题</a:t>
            </a: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zh-CN" altLang="en-US" dirty="0"/>
              <a:t>拿着锤子找钉子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最最基本的语句掌握之前，做“单项练习”加深巩固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以知识点为线索的学习</a:t>
            </a: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zh-CN" altLang="en-US" dirty="0"/>
              <a:t>拿着钉子找锤子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掌握最最基本的语句使用，根据要解决的问题“凑”素材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以问题为线索的学习程序的构成</a:t>
            </a:r>
          </a:p>
        </p:txBody>
      </p:sp>
    </p:spTree>
    <p:extLst>
      <p:ext uri="{BB962C8B-B14F-4D97-AF65-F5344CB8AC3E}">
        <p14:creationId xmlns:p14="http://schemas.microsoft.com/office/powerpoint/2010/main" val="5037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5C9D4-7E58-B946-8527-191EEDE3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为什么要学编程？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03D19-6623-B741-B6F7-0246E9D4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用编程思维高效</a:t>
            </a:r>
            <a:r>
              <a:rPr lang="zh-CN" altLang="en" dirty="0"/>
              <a:t>解决问题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创造和正反馈让人快乐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专注的心流体验</a:t>
            </a:r>
            <a:endParaRPr lang="en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Brad </a:t>
            </a:r>
            <a:r>
              <a:rPr lang="en" altLang="zh-CN" dirty="0" err="1"/>
              <a:t>Traversy</a:t>
            </a:r>
            <a:r>
              <a:rPr lang="zh-CN" altLang="en" dirty="0"/>
              <a:t>：</a:t>
            </a:r>
            <a:r>
              <a:rPr lang="zh-CN" altLang="en-US" dirty="0"/>
              <a:t>是什么激励你要学习编程？对我来说，是创造新事物、挑战自我、发展新技能。 我发现编程还能让人放松（好吧，大多数时候）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D44420-1388-BB4D-B899-BE26E5E73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567" y="1825625"/>
            <a:ext cx="1107830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377BDE-3CE4-B54D-BF5D-2BFF9F536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6110" y="0"/>
            <a:ext cx="4848301" cy="6858000"/>
          </a:xfrm>
          <a:prstGeom prst="rect">
            <a:avLst/>
          </a:prstGeom>
        </p:spPr>
      </p:pic>
      <p:pic>
        <p:nvPicPr>
          <p:cNvPr id="9" name="UL8QWFK5fwKosA7n.mp4" descr="UL8QWFK5fwKosA7n.mp4">
            <a:hlinkClick r:id="" action="ppaction://media"/>
            <a:extLst>
              <a:ext uri="{FF2B5EF4-FFF2-40B4-BE49-F238E27FC236}">
                <a16:creationId xmlns:a16="http://schemas.microsoft.com/office/drawing/2014/main" id="{2384EC2A-B84A-7847-B2FC-C8EEB0500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147343" y="1825625"/>
            <a:ext cx="6305942" cy="35490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2A0B71-A688-4347-8805-77CFD6A76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47343" y="3600161"/>
            <a:ext cx="6534917" cy="38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79 -0.2662 L -1.01302 -0.2662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-0.7377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7 0.00833 L 0.8276 0.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60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30741 L 0.81823 -0.3074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20BC9-49AE-9D43-9BD2-94B4EDA1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为什么是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2D8144-E6A2-0949-8B58-B999AF51B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Python</a:t>
            </a:r>
            <a:r>
              <a:rPr kumimoji="1" lang="zh-CN" altLang="en-US" dirty="0"/>
              <a:t>非常棒！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简单：语言很接近自然语言，非专业人士甚至小朋友也能很快上手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实用：强大的生态圈，包罗万象的库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站在无数巨人的肩膀上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流行：</a:t>
            </a:r>
            <a:r>
              <a:rPr kumimoji="1" lang="en" altLang="zh-CN" dirty="0"/>
              <a:t> </a:t>
            </a:r>
            <a:r>
              <a:rPr kumimoji="1" lang="zh-CN" altLang="en" dirty="0"/>
              <a:t>诞生至今</a:t>
            </a:r>
            <a:r>
              <a:rPr kumimoji="1" lang="zh-CN" altLang="en-US" dirty="0"/>
              <a:t>，影响力不断提高，流行程度已挤进前五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大量开源代码、库可用，重用方便至极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你的问题无数人都碰到过，学习伙伴无所不在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AI</a:t>
            </a:r>
            <a:r>
              <a:rPr kumimoji="1" lang="zh-CN" altLang="en-US" dirty="0"/>
              <a:t>领域的广泛应用：</a:t>
            </a:r>
            <a:r>
              <a:rPr lang="zh-CN" altLang="en-US" dirty="0"/>
              <a:t>主流机器学习</a:t>
            </a:r>
            <a:r>
              <a:rPr lang="en-US" altLang="zh-CN" dirty="0"/>
              <a:t>/</a:t>
            </a:r>
            <a:r>
              <a:rPr lang="zh-CN" altLang="en-US" dirty="0"/>
              <a:t>深度学习框架都是</a:t>
            </a:r>
            <a:r>
              <a:rPr lang="en" altLang="zh-CN" dirty="0"/>
              <a:t>Python</a:t>
            </a:r>
            <a:r>
              <a:rPr lang="zh-CN" altLang="en-US" dirty="0"/>
              <a:t>原生的，</a:t>
            </a:r>
            <a:r>
              <a:rPr kumimoji="1" lang="zh-CN" altLang="en-US" dirty="0"/>
              <a:t>长远打算，你需要一点</a:t>
            </a:r>
            <a:r>
              <a:rPr kumimoji="1" lang="en-US" altLang="zh-CN" dirty="0"/>
              <a:t>Python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78BF4E-0886-B04C-91BF-63CCC3A78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489" y="-3872905"/>
            <a:ext cx="6885163" cy="3872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F85335-8642-0542-B31C-38AB1B68C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2103" y="-3346059"/>
            <a:ext cx="8648761" cy="6497821"/>
          </a:xfrm>
          <a:prstGeom prst="rect">
            <a:avLst/>
          </a:prstGeom>
        </p:spPr>
      </p:pic>
      <p:pic>
        <p:nvPicPr>
          <p:cNvPr id="13" name="图片 12" descr="Python动漫">
            <a:extLst>
              <a:ext uri="{FF2B5EF4-FFF2-40B4-BE49-F238E27FC236}">
                <a16:creationId xmlns:a16="http://schemas.microsoft.com/office/drawing/2014/main" id="{71352FFA-1B90-7947-B7EF-6FDDF55AA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519645" y="-3706238"/>
            <a:ext cx="4987636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0E23BF-BB16-FE41-B00F-842EB62C2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2489" y="427455"/>
            <a:ext cx="6350000" cy="3619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1B1547-5678-CB42-BF06-A4A452AE88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-11316089" y="427455"/>
            <a:ext cx="10515600" cy="61341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9295BA3-A4B8-BF4C-A98E-7E40A45DDB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022" y="4563077"/>
            <a:ext cx="7554922" cy="3450081"/>
          </a:xfrm>
          <a:prstGeom prst="rect">
            <a:avLst/>
          </a:prstGeom>
        </p:spPr>
      </p:pic>
      <p:pic>
        <p:nvPicPr>
          <p:cNvPr id="21" name="mzuRE2CYQEm4SuKT.mp4" descr="mzuRE2CYQEm4SuKT.mp4">
            <a:hlinkClick r:id="" action="ppaction://media"/>
            <a:extLst>
              <a:ext uri="{FF2B5EF4-FFF2-40B4-BE49-F238E27FC236}">
                <a16:creationId xmlns:a16="http://schemas.microsoft.com/office/drawing/2014/main" id="{45507069-026F-C142-87F9-70F48F1AC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2615645" y="685800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4A82B1-9E90-014C-9691-4A91FC86F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4656291" y="1395883"/>
            <a:ext cx="5417717" cy="41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0.54051 L 0.79232 0.5405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7.40741E-7 L 0.99688 -0.0094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44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25 0.77732 L -0.88347 0.78241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11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59 0.17384 L -0.75508 0.2386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24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24 0.14306 L -0.76615 0.1430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38 0.5 L -0.93281 0.51412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8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7 -0.99722 L 1.03477 -0.99722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5 -0.37639 L -0.90221 -0.38218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A8185-1D12-8C47-8D97-00CD4CE3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有缺点吗？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80D066-4F9B-544C-ADEA-949622D7B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525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一定有</a:t>
            </a:r>
            <a:r>
              <a:rPr kumimoji="1" lang="en-US" altLang="zh-CN" dirty="0"/>
              <a:t>(</a:t>
            </a:r>
            <a:r>
              <a:rPr kumimoji="1" lang="zh-CN" altLang="en-US" dirty="0"/>
              <a:t>还不是无关痛痒的小毛病</a:t>
            </a:r>
            <a:r>
              <a:rPr kumimoji="1"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解释型语言，决定了其性能不高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作为动态语言，换个角度来看不够安全（类型检查等）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无法编译成可执行文件，不便于部署和代码保护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A3B236-CF9E-1548-AF2F-238C20A3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63" y="1825625"/>
            <a:ext cx="5360950" cy="2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63EE3-8A91-7949-8E22-1CE4F51C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Python</a:t>
            </a:r>
            <a:r>
              <a:rPr lang="zh-CN" altLang="en-US" dirty="0"/>
              <a:t>有哪些“用武之地”？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FB0FB-6620-C444-9AC2-1D1422FC5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云基础设施 </a:t>
            </a:r>
            <a:r>
              <a:rPr kumimoji="1" lang="en-US" altLang="zh-CN" dirty="0"/>
              <a:t>- </a:t>
            </a:r>
            <a:r>
              <a:rPr kumimoji="1" lang="en" altLang="zh-CN" dirty="0"/>
              <a:t>Python / Java / Go</a:t>
            </a:r>
          </a:p>
          <a:p>
            <a:pPr>
              <a:lnSpc>
                <a:spcPct val="150000"/>
              </a:lnSpc>
            </a:pPr>
            <a:r>
              <a:rPr kumimoji="1" lang="en" altLang="zh-CN" dirty="0"/>
              <a:t>DevOps - Python / Shell / Ruby / Go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网络爬虫 </a:t>
            </a:r>
            <a:r>
              <a:rPr kumimoji="1" lang="en-US" altLang="zh-CN" dirty="0"/>
              <a:t>- </a:t>
            </a:r>
            <a:r>
              <a:rPr kumimoji="1" lang="en" altLang="zh-CN" dirty="0"/>
              <a:t>Python / PHP / C++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数据分析挖掘 </a:t>
            </a:r>
            <a:r>
              <a:rPr kumimoji="1" lang="en-US" altLang="zh-CN" dirty="0"/>
              <a:t>- </a:t>
            </a:r>
            <a:r>
              <a:rPr kumimoji="1" lang="en" altLang="zh-CN" dirty="0"/>
              <a:t>Python / R / Scala / </a:t>
            </a:r>
            <a:r>
              <a:rPr kumimoji="1" lang="en" altLang="zh-CN" dirty="0" err="1"/>
              <a:t>Matlab</a:t>
            </a:r>
            <a:endParaRPr kumimoji="1" lang="en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机器学习 </a:t>
            </a:r>
            <a:r>
              <a:rPr kumimoji="1" lang="en-US" altLang="zh-CN" dirty="0"/>
              <a:t>- </a:t>
            </a:r>
            <a:r>
              <a:rPr kumimoji="1" lang="en" altLang="zh-CN" dirty="0"/>
              <a:t>Python / R / Java / Lisp</a:t>
            </a:r>
          </a:p>
          <a:p>
            <a:pPr>
              <a:lnSpc>
                <a:spcPct val="150000"/>
              </a:lnSpc>
            </a:pPr>
            <a:r>
              <a:rPr kumimoji="1" lang="zh-CN" altLang="en" dirty="0"/>
              <a:t>日常小事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BEA087-E95C-5145-A00A-D4F75AFB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389063"/>
            <a:ext cx="3810000" cy="4787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C5A74-9B2C-C24F-9466-54DAAEABC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70"/>
          <a:stretch/>
        </p:blipFill>
        <p:spPr>
          <a:xfrm>
            <a:off x="12401550" y="1297781"/>
            <a:ext cx="10160000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3 0.00278 L -0.95 0.0027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87B60-7854-2F42-8CFA-D425B27D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为什么是我？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D5031-B57E-0545-AC70-FA458DB8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078"/>
            <a:ext cx="10515600" cy="54129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我教 </a:t>
            </a:r>
            <a:r>
              <a:rPr kumimoji="1" lang="en-US" altLang="zh-CN" dirty="0"/>
              <a:t>Python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瑕不掩瑜，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 最棒！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我爱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，希望更多人爱</a:t>
            </a:r>
            <a:r>
              <a:rPr kumimoji="1" lang="en-US" altLang="zh-CN" dirty="0"/>
              <a:t>Python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教是最好的学，希望和大家共同进步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Python</a:t>
            </a:r>
            <a:r>
              <a:rPr kumimoji="1" lang="zh-CN" altLang="en-US" dirty="0"/>
              <a:t> 我来教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不喜欢照本宣科、偏执创新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学编程的最好方式，就是</a:t>
            </a:r>
            <a:r>
              <a:rPr kumimoji="1" lang="zh-CN" altLang="en-US" sz="3200" b="1" dirty="0"/>
              <a:t>一起编程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重在</a:t>
            </a:r>
            <a:r>
              <a:rPr kumimoji="1" lang="zh-CN" altLang="en-US" sz="3300" b="1" dirty="0"/>
              <a:t>用编程思维解决问题</a:t>
            </a:r>
            <a:r>
              <a:rPr kumimoji="1" lang="zh-CN" altLang="en-US" dirty="0"/>
              <a:t>，在挑战中一起成长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在课上分享书上难以学到的经验、“心法”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E85058-A37B-F24F-A767-533BE1CA4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55" b="10557"/>
          <a:stretch/>
        </p:blipFill>
        <p:spPr>
          <a:xfrm>
            <a:off x="6706033" y="1445078"/>
            <a:ext cx="5167312" cy="39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D3385-BE35-5347-9865-282604E7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有什么教材推荐？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F78C61-B156-9744-884E-785A2E5AB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800" y="1536700"/>
            <a:ext cx="2413000" cy="3175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ED8740-879C-724A-90EB-6433312A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31" y="1536700"/>
            <a:ext cx="2419969" cy="3175000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96E9D18-77BA-D346-B7E6-CE7D2E8BF07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4"/>
            <a:ext cx="7048500" cy="48418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5"/>
              </a:rPr>
              <a:t>初学者首选</a:t>
            </a:r>
            <a:r>
              <a:rPr kumimoji="1" lang="en-US" altLang="zh-CN" dirty="0">
                <a:hlinkClick r:id="rId5"/>
              </a:rPr>
              <a:t>《</a:t>
            </a:r>
            <a:r>
              <a:rPr kumimoji="1" lang="en" altLang="zh-CN" dirty="0">
                <a:hlinkClick r:id="rId5"/>
              </a:rPr>
              <a:t>Think Python 2e</a:t>
            </a:r>
            <a:r>
              <a:rPr kumimoji="1" lang="en-US" altLang="zh-CN" dirty="0">
                <a:hlinkClick r:id="rId5"/>
              </a:rPr>
              <a:t>》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" altLang="zh-CN" dirty="0"/>
              <a:t> </a:t>
            </a:r>
            <a:r>
              <a:rPr kumimoji="1" lang="en" altLang="zh-CN" dirty="0">
                <a:hlinkClick r:id="rId6"/>
              </a:rPr>
              <a:t>《Think Python 2e》</a:t>
            </a:r>
            <a:r>
              <a:rPr kumimoji="1" lang="zh-CN" altLang="en-US" dirty="0">
                <a:hlinkClick r:id="rId6"/>
              </a:rPr>
              <a:t>翻译版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进阶推荐</a:t>
            </a:r>
            <a:r>
              <a:rPr kumimoji="1" lang="en-US" altLang="zh-CN" dirty="0"/>
              <a:t>《Fluent Python》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中文版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流畅的</a:t>
            </a:r>
            <a:r>
              <a:rPr kumimoji="1" lang="en-US" altLang="zh-CN" dirty="0"/>
              <a:t>Python》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不要“刷书”，</a:t>
            </a:r>
            <a:r>
              <a:rPr kumimoji="1" lang="zh-CN" altLang="en-US" sz="3600" b="1" dirty="0"/>
              <a:t>带着问题</a:t>
            </a:r>
            <a:r>
              <a:rPr kumimoji="1" lang="zh-CN" altLang="en-US" sz="3200" dirty="0"/>
              <a:t>去</a:t>
            </a:r>
            <a:r>
              <a:rPr kumimoji="1" lang="zh-CN" altLang="en-US" sz="3600" b="1" dirty="0"/>
              <a:t>寻找答案</a:t>
            </a:r>
            <a:endParaRPr kumimoji="1" lang="en-US" altLang="zh-CN" sz="3600" dirty="0"/>
          </a:p>
          <a:p>
            <a:pPr>
              <a:lnSpc>
                <a:spcPct val="150000"/>
              </a:lnSpc>
            </a:pPr>
            <a:r>
              <a:rPr kumimoji="1" lang="zh-CN" altLang="en-US" sz="3600" b="1" dirty="0"/>
              <a:t>找启发</a:t>
            </a:r>
            <a:r>
              <a:rPr kumimoji="1" lang="zh-CN" altLang="en-US" sz="3000" dirty="0"/>
              <a:t>，而不是塞知识</a:t>
            </a:r>
            <a:endParaRPr kumimoji="1"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1057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25215DD-86E6-3046-BFAC-3ED7EAC59B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9513"/>
            <a:ext cx="12192000" cy="68513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5AF0A-9BAB-634F-94C8-8A4786FB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编程怎么学？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07157-0386-0748-AE02-E115A8FFC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下决心，轻松爱  </a:t>
            </a:r>
            <a:r>
              <a:rPr kumimoji="1" lang="en-US" altLang="zh-CN" dirty="0"/>
              <a:t>❤️</a:t>
            </a:r>
          </a:p>
          <a:p>
            <a:pPr>
              <a:lnSpc>
                <a:spcPct val="120000"/>
              </a:lnSpc>
            </a:pPr>
            <a:r>
              <a:rPr kumimoji="1" lang="zh-CN" altLang="en-US" dirty="0"/>
              <a:t>多看代码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先混个“脸熟”，消除内心的陌生感和排斥感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多写代码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熟能生巧，形成肌肉记忆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多犯错，从错误中学习，教训是最宝贵的财富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由内而外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从问题出发，“凑”资源，积少成多，善用</a:t>
            </a:r>
            <a:r>
              <a:rPr kumimoji="1" lang="en-US" altLang="zh-CN" dirty="0"/>
              <a:t>80-20</a:t>
            </a:r>
            <a:r>
              <a:rPr kumimoji="1" lang="zh-CN" altLang="en-US" dirty="0"/>
              <a:t>法则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先实现，再完善，永远不完美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参考代码多问问题，别止于复制粘贴，多刨根问底，多看官方文档</a:t>
            </a:r>
            <a:endParaRPr kumimoji="1"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E9748D-7C14-4540-9A4A-5E161776967A}"/>
              </a:ext>
            </a:extLst>
          </p:cNvPr>
          <p:cNvGrpSpPr/>
          <p:nvPr/>
        </p:nvGrpSpPr>
        <p:grpSpPr>
          <a:xfrm>
            <a:off x="12668250" y="2082849"/>
            <a:ext cx="10191750" cy="3258264"/>
            <a:chOff x="933450" y="2349549"/>
            <a:chExt cx="10191750" cy="325826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2CB3EC-F1CC-4D4B-91D8-C10E45AA23E3}"/>
                </a:ext>
              </a:extLst>
            </p:cNvPr>
            <p:cNvSpPr/>
            <p:nvPr/>
          </p:nvSpPr>
          <p:spPr>
            <a:xfrm>
              <a:off x="3467100" y="2349549"/>
              <a:ext cx="7658100" cy="3258264"/>
            </a:xfrm>
            <a:custGeom>
              <a:avLst/>
              <a:gdLst>
                <a:gd name="connsiteX0" fmla="*/ 0 w 7658100"/>
                <a:gd name="connsiteY0" fmla="*/ 0 h 3258264"/>
                <a:gd name="connsiteX1" fmla="*/ 435923 w 7658100"/>
                <a:gd name="connsiteY1" fmla="*/ 0 h 3258264"/>
                <a:gd name="connsiteX2" fmla="*/ 1025007 w 7658100"/>
                <a:gd name="connsiteY2" fmla="*/ 0 h 3258264"/>
                <a:gd name="connsiteX3" fmla="*/ 1690673 w 7658100"/>
                <a:gd name="connsiteY3" fmla="*/ 0 h 3258264"/>
                <a:gd name="connsiteX4" fmla="*/ 2050014 w 7658100"/>
                <a:gd name="connsiteY4" fmla="*/ 0 h 3258264"/>
                <a:gd name="connsiteX5" fmla="*/ 2409356 w 7658100"/>
                <a:gd name="connsiteY5" fmla="*/ 0 h 3258264"/>
                <a:gd name="connsiteX6" fmla="*/ 3151603 w 7658100"/>
                <a:gd name="connsiteY6" fmla="*/ 0 h 3258264"/>
                <a:gd name="connsiteX7" fmla="*/ 3740687 w 7658100"/>
                <a:gd name="connsiteY7" fmla="*/ 0 h 3258264"/>
                <a:gd name="connsiteX8" fmla="*/ 4100029 w 7658100"/>
                <a:gd name="connsiteY8" fmla="*/ 0 h 3258264"/>
                <a:gd name="connsiteX9" fmla="*/ 4689114 w 7658100"/>
                <a:gd name="connsiteY9" fmla="*/ 0 h 3258264"/>
                <a:gd name="connsiteX10" fmla="*/ 5431360 w 7658100"/>
                <a:gd name="connsiteY10" fmla="*/ 0 h 3258264"/>
                <a:gd name="connsiteX11" fmla="*/ 5943864 w 7658100"/>
                <a:gd name="connsiteY11" fmla="*/ 0 h 3258264"/>
                <a:gd name="connsiteX12" fmla="*/ 6456367 w 7658100"/>
                <a:gd name="connsiteY12" fmla="*/ 0 h 3258264"/>
                <a:gd name="connsiteX13" fmla="*/ 7045452 w 7658100"/>
                <a:gd name="connsiteY13" fmla="*/ 0 h 3258264"/>
                <a:gd name="connsiteX14" fmla="*/ 7658100 w 7658100"/>
                <a:gd name="connsiteY14" fmla="*/ 0 h 3258264"/>
                <a:gd name="connsiteX15" fmla="*/ 7658100 w 7658100"/>
                <a:gd name="connsiteY15" fmla="*/ 575627 h 3258264"/>
                <a:gd name="connsiteX16" fmla="*/ 7658100 w 7658100"/>
                <a:gd name="connsiteY16" fmla="*/ 1183836 h 3258264"/>
                <a:gd name="connsiteX17" fmla="*/ 7658100 w 7658100"/>
                <a:gd name="connsiteY17" fmla="*/ 1694297 h 3258264"/>
                <a:gd name="connsiteX18" fmla="*/ 7658100 w 7658100"/>
                <a:gd name="connsiteY18" fmla="*/ 2172176 h 3258264"/>
                <a:gd name="connsiteX19" fmla="*/ 7658100 w 7658100"/>
                <a:gd name="connsiteY19" fmla="*/ 2715220 h 3258264"/>
                <a:gd name="connsiteX20" fmla="*/ 7658100 w 7658100"/>
                <a:gd name="connsiteY20" fmla="*/ 3258264 h 3258264"/>
                <a:gd name="connsiteX21" fmla="*/ 6915853 w 7658100"/>
                <a:gd name="connsiteY21" fmla="*/ 3258264 h 3258264"/>
                <a:gd name="connsiteX22" fmla="*/ 6326769 w 7658100"/>
                <a:gd name="connsiteY22" fmla="*/ 3258264 h 3258264"/>
                <a:gd name="connsiteX23" fmla="*/ 5814265 w 7658100"/>
                <a:gd name="connsiteY23" fmla="*/ 3258264 h 3258264"/>
                <a:gd name="connsiteX24" fmla="*/ 5301762 w 7658100"/>
                <a:gd name="connsiteY24" fmla="*/ 3258264 h 3258264"/>
                <a:gd name="connsiteX25" fmla="*/ 4789258 w 7658100"/>
                <a:gd name="connsiteY25" fmla="*/ 3258264 h 3258264"/>
                <a:gd name="connsiteX26" fmla="*/ 4276754 w 7658100"/>
                <a:gd name="connsiteY26" fmla="*/ 3258264 h 3258264"/>
                <a:gd name="connsiteX27" fmla="*/ 3611089 w 7658100"/>
                <a:gd name="connsiteY27" fmla="*/ 3258264 h 3258264"/>
                <a:gd name="connsiteX28" fmla="*/ 3022004 w 7658100"/>
                <a:gd name="connsiteY28" fmla="*/ 3258264 h 3258264"/>
                <a:gd name="connsiteX29" fmla="*/ 2662662 w 7658100"/>
                <a:gd name="connsiteY29" fmla="*/ 3258264 h 3258264"/>
                <a:gd name="connsiteX30" fmla="*/ 2150159 w 7658100"/>
                <a:gd name="connsiteY30" fmla="*/ 3258264 h 3258264"/>
                <a:gd name="connsiteX31" fmla="*/ 1484493 w 7658100"/>
                <a:gd name="connsiteY31" fmla="*/ 3258264 h 3258264"/>
                <a:gd name="connsiteX32" fmla="*/ 1048571 w 7658100"/>
                <a:gd name="connsiteY32" fmla="*/ 3258264 h 3258264"/>
                <a:gd name="connsiteX33" fmla="*/ 0 w 7658100"/>
                <a:gd name="connsiteY33" fmla="*/ 3258264 h 3258264"/>
                <a:gd name="connsiteX34" fmla="*/ 0 w 7658100"/>
                <a:gd name="connsiteY34" fmla="*/ 2650055 h 3258264"/>
                <a:gd name="connsiteX35" fmla="*/ 0 w 7658100"/>
                <a:gd name="connsiteY35" fmla="*/ 2041845 h 3258264"/>
                <a:gd name="connsiteX36" fmla="*/ 0 w 7658100"/>
                <a:gd name="connsiteY36" fmla="*/ 1596549 h 3258264"/>
                <a:gd name="connsiteX37" fmla="*/ 0 w 7658100"/>
                <a:gd name="connsiteY37" fmla="*/ 1053505 h 3258264"/>
                <a:gd name="connsiteX38" fmla="*/ 0 w 7658100"/>
                <a:gd name="connsiteY38" fmla="*/ 575627 h 3258264"/>
                <a:gd name="connsiteX39" fmla="*/ 0 w 7658100"/>
                <a:gd name="connsiteY39" fmla="*/ 0 h 32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658100" h="3258264" fill="none" extrusionOk="0">
                  <a:moveTo>
                    <a:pt x="0" y="0"/>
                  </a:moveTo>
                  <a:cubicBezTo>
                    <a:pt x="178496" y="-22076"/>
                    <a:pt x="269326" y="44064"/>
                    <a:pt x="435923" y="0"/>
                  </a:cubicBezTo>
                  <a:cubicBezTo>
                    <a:pt x="602520" y="-44064"/>
                    <a:pt x="762476" y="2227"/>
                    <a:pt x="1025007" y="0"/>
                  </a:cubicBezTo>
                  <a:cubicBezTo>
                    <a:pt x="1287538" y="-2227"/>
                    <a:pt x="1437349" y="60745"/>
                    <a:pt x="1690673" y="0"/>
                  </a:cubicBezTo>
                  <a:cubicBezTo>
                    <a:pt x="1943997" y="-60745"/>
                    <a:pt x="1959261" y="36335"/>
                    <a:pt x="2050014" y="0"/>
                  </a:cubicBezTo>
                  <a:cubicBezTo>
                    <a:pt x="2140767" y="-36335"/>
                    <a:pt x="2234648" y="33764"/>
                    <a:pt x="2409356" y="0"/>
                  </a:cubicBezTo>
                  <a:cubicBezTo>
                    <a:pt x="2584064" y="-33764"/>
                    <a:pt x="2942440" y="34165"/>
                    <a:pt x="3151603" y="0"/>
                  </a:cubicBezTo>
                  <a:cubicBezTo>
                    <a:pt x="3360766" y="-34165"/>
                    <a:pt x="3582401" y="482"/>
                    <a:pt x="3740687" y="0"/>
                  </a:cubicBezTo>
                  <a:cubicBezTo>
                    <a:pt x="3898973" y="-482"/>
                    <a:pt x="3923966" y="26101"/>
                    <a:pt x="4100029" y="0"/>
                  </a:cubicBezTo>
                  <a:cubicBezTo>
                    <a:pt x="4276092" y="-26101"/>
                    <a:pt x="4416663" y="57748"/>
                    <a:pt x="4689114" y="0"/>
                  </a:cubicBezTo>
                  <a:cubicBezTo>
                    <a:pt x="4961565" y="-57748"/>
                    <a:pt x="5236396" y="83938"/>
                    <a:pt x="5431360" y="0"/>
                  </a:cubicBezTo>
                  <a:cubicBezTo>
                    <a:pt x="5626324" y="-83938"/>
                    <a:pt x="5776216" y="24846"/>
                    <a:pt x="5943864" y="0"/>
                  </a:cubicBezTo>
                  <a:cubicBezTo>
                    <a:pt x="6111512" y="-24846"/>
                    <a:pt x="6345336" y="15713"/>
                    <a:pt x="6456367" y="0"/>
                  </a:cubicBezTo>
                  <a:cubicBezTo>
                    <a:pt x="6567398" y="-15713"/>
                    <a:pt x="6881034" y="10888"/>
                    <a:pt x="7045452" y="0"/>
                  </a:cubicBezTo>
                  <a:cubicBezTo>
                    <a:pt x="7209870" y="-10888"/>
                    <a:pt x="7404582" y="41176"/>
                    <a:pt x="7658100" y="0"/>
                  </a:cubicBezTo>
                  <a:cubicBezTo>
                    <a:pt x="7705502" y="256338"/>
                    <a:pt x="7599831" y="426011"/>
                    <a:pt x="7658100" y="575627"/>
                  </a:cubicBezTo>
                  <a:cubicBezTo>
                    <a:pt x="7716369" y="725243"/>
                    <a:pt x="7647206" y="996879"/>
                    <a:pt x="7658100" y="1183836"/>
                  </a:cubicBezTo>
                  <a:cubicBezTo>
                    <a:pt x="7668994" y="1370793"/>
                    <a:pt x="7632917" y="1564498"/>
                    <a:pt x="7658100" y="1694297"/>
                  </a:cubicBezTo>
                  <a:cubicBezTo>
                    <a:pt x="7683283" y="1824096"/>
                    <a:pt x="7656978" y="1962467"/>
                    <a:pt x="7658100" y="2172176"/>
                  </a:cubicBezTo>
                  <a:cubicBezTo>
                    <a:pt x="7659222" y="2381885"/>
                    <a:pt x="7619697" y="2589365"/>
                    <a:pt x="7658100" y="2715220"/>
                  </a:cubicBezTo>
                  <a:cubicBezTo>
                    <a:pt x="7696503" y="2841075"/>
                    <a:pt x="7643361" y="3011799"/>
                    <a:pt x="7658100" y="3258264"/>
                  </a:cubicBezTo>
                  <a:cubicBezTo>
                    <a:pt x="7443479" y="3266219"/>
                    <a:pt x="7231730" y="3252251"/>
                    <a:pt x="6915853" y="3258264"/>
                  </a:cubicBezTo>
                  <a:cubicBezTo>
                    <a:pt x="6599976" y="3264277"/>
                    <a:pt x="6612063" y="3210567"/>
                    <a:pt x="6326769" y="3258264"/>
                  </a:cubicBezTo>
                  <a:cubicBezTo>
                    <a:pt x="6041475" y="3305961"/>
                    <a:pt x="6049716" y="3208022"/>
                    <a:pt x="5814265" y="3258264"/>
                  </a:cubicBezTo>
                  <a:cubicBezTo>
                    <a:pt x="5578814" y="3308506"/>
                    <a:pt x="5422985" y="3225919"/>
                    <a:pt x="5301762" y="3258264"/>
                  </a:cubicBezTo>
                  <a:cubicBezTo>
                    <a:pt x="5180539" y="3290609"/>
                    <a:pt x="4905497" y="3222930"/>
                    <a:pt x="4789258" y="3258264"/>
                  </a:cubicBezTo>
                  <a:cubicBezTo>
                    <a:pt x="4673019" y="3293598"/>
                    <a:pt x="4440908" y="3204613"/>
                    <a:pt x="4276754" y="3258264"/>
                  </a:cubicBezTo>
                  <a:cubicBezTo>
                    <a:pt x="4112600" y="3311915"/>
                    <a:pt x="3848946" y="3215845"/>
                    <a:pt x="3611089" y="3258264"/>
                  </a:cubicBezTo>
                  <a:cubicBezTo>
                    <a:pt x="3373232" y="3300683"/>
                    <a:pt x="3229832" y="3215696"/>
                    <a:pt x="3022004" y="3258264"/>
                  </a:cubicBezTo>
                  <a:cubicBezTo>
                    <a:pt x="2814176" y="3300832"/>
                    <a:pt x="2840078" y="3223748"/>
                    <a:pt x="2662662" y="3258264"/>
                  </a:cubicBezTo>
                  <a:cubicBezTo>
                    <a:pt x="2485246" y="3292780"/>
                    <a:pt x="2301783" y="3234132"/>
                    <a:pt x="2150159" y="3258264"/>
                  </a:cubicBezTo>
                  <a:cubicBezTo>
                    <a:pt x="1998535" y="3282396"/>
                    <a:pt x="1643505" y="3204462"/>
                    <a:pt x="1484493" y="3258264"/>
                  </a:cubicBezTo>
                  <a:cubicBezTo>
                    <a:pt x="1325481" y="3312066"/>
                    <a:pt x="1235669" y="3248283"/>
                    <a:pt x="1048571" y="3258264"/>
                  </a:cubicBezTo>
                  <a:cubicBezTo>
                    <a:pt x="861473" y="3268245"/>
                    <a:pt x="262048" y="3170349"/>
                    <a:pt x="0" y="3258264"/>
                  </a:cubicBezTo>
                  <a:cubicBezTo>
                    <a:pt x="-68109" y="3127451"/>
                    <a:pt x="42697" y="2886201"/>
                    <a:pt x="0" y="2650055"/>
                  </a:cubicBezTo>
                  <a:cubicBezTo>
                    <a:pt x="-42697" y="2413909"/>
                    <a:pt x="57201" y="2168533"/>
                    <a:pt x="0" y="2041845"/>
                  </a:cubicBezTo>
                  <a:cubicBezTo>
                    <a:pt x="-57201" y="1915157"/>
                    <a:pt x="40356" y="1688614"/>
                    <a:pt x="0" y="1596549"/>
                  </a:cubicBezTo>
                  <a:cubicBezTo>
                    <a:pt x="-40356" y="1504484"/>
                    <a:pt x="30104" y="1277747"/>
                    <a:pt x="0" y="1053505"/>
                  </a:cubicBezTo>
                  <a:cubicBezTo>
                    <a:pt x="-30104" y="829263"/>
                    <a:pt x="16194" y="700056"/>
                    <a:pt x="0" y="575627"/>
                  </a:cubicBezTo>
                  <a:cubicBezTo>
                    <a:pt x="-16194" y="451198"/>
                    <a:pt x="40604" y="271438"/>
                    <a:pt x="0" y="0"/>
                  </a:cubicBezTo>
                  <a:close/>
                </a:path>
                <a:path w="7658100" h="3258264" stroke="0" extrusionOk="0">
                  <a:moveTo>
                    <a:pt x="0" y="0"/>
                  </a:moveTo>
                  <a:cubicBezTo>
                    <a:pt x="152043" y="-32856"/>
                    <a:pt x="360359" y="28193"/>
                    <a:pt x="512504" y="0"/>
                  </a:cubicBezTo>
                  <a:cubicBezTo>
                    <a:pt x="664649" y="-28193"/>
                    <a:pt x="767937" y="16887"/>
                    <a:pt x="871845" y="0"/>
                  </a:cubicBezTo>
                  <a:cubicBezTo>
                    <a:pt x="975753" y="-16887"/>
                    <a:pt x="1289731" y="71092"/>
                    <a:pt x="1614092" y="0"/>
                  </a:cubicBezTo>
                  <a:cubicBezTo>
                    <a:pt x="1938453" y="-71092"/>
                    <a:pt x="1971854" y="50251"/>
                    <a:pt x="2126595" y="0"/>
                  </a:cubicBezTo>
                  <a:cubicBezTo>
                    <a:pt x="2281336" y="-50251"/>
                    <a:pt x="2384502" y="38309"/>
                    <a:pt x="2639099" y="0"/>
                  </a:cubicBezTo>
                  <a:cubicBezTo>
                    <a:pt x="2893696" y="-38309"/>
                    <a:pt x="3116924" y="14263"/>
                    <a:pt x="3381346" y="0"/>
                  </a:cubicBezTo>
                  <a:cubicBezTo>
                    <a:pt x="3645768" y="-14263"/>
                    <a:pt x="3632273" y="31184"/>
                    <a:pt x="3817268" y="0"/>
                  </a:cubicBezTo>
                  <a:cubicBezTo>
                    <a:pt x="4002263" y="-31184"/>
                    <a:pt x="4355288" y="47121"/>
                    <a:pt x="4559515" y="0"/>
                  </a:cubicBezTo>
                  <a:cubicBezTo>
                    <a:pt x="4763742" y="-47121"/>
                    <a:pt x="5134368" y="47530"/>
                    <a:pt x="5301762" y="0"/>
                  </a:cubicBezTo>
                  <a:cubicBezTo>
                    <a:pt x="5469156" y="-47530"/>
                    <a:pt x="5756909" y="3278"/>
                    <a:pt x="5890846" y="0"/>
                  </a:cubicBezTo>
                  <a:cubicBezTo>
                    <a:pt x="6024783" y="-3278"/>
                    <a:pt x="6295169" y="49543"/>
                    <a:pt x="6633093" y="0"/>
                  </a:cubicBezTo>
                  <a:cubicBezTo>
                    <a:pt x="6971017" y="-49543"/>
                    <a:pt x="6963042" y="30155"/>
                    <a:pt x="7145596" y="0"/>
                  </a:cubicBezTo>
                  <a:cubicBezTo>
                    <a:pt x="7328150" y="-30155"/>
                    <a:pt x="7478177" y="49501"/>
                    <a:pt x="7658100" y="0"/>
                  </a:cubicBezTo>
                  <a:cubicBezTo>
                    <a:pt x="7702536" y="186342"/>
                    <a:pt x="7630862" y="413977"/>
                    <a:pt x="7658100" y="575627"/>
                  </a:cubicBezTo>
                  <a:cubicBezTo>
                    <a:pt x="7685338" y="737277"/>
                    <a:pt x="7655397" y="982546"/>
                    <a:pt x="7658100" y="1118671"/>
                  </a:cubicBezTo>
                  <a:cubicBezTo>
                    <a:pt x="7660803" y="1254796"/>
                    <a:pt x="7646148" y="1422317"/>
                    <a:pt x="7658100" y="1661715"/>
                  </a:cubicBezTo>
                  <a:cubicBezTo>
                    <a:pt x="7670052" y="1901113"/>
                    <a:pt x="7594114" y="2008447"/>
                    <a:pt x="7658100" y="2237341"/>
                  </a:cubicBezTo>
                  <a:cubicBezTo>
                    <a:pt x="7722086" y="2466235"/>
                    <a:pt x="7595085" y="2780234"/>
                    <a:pt x="7658100" y="3258264"/>
                  </a:cubicBezTo>
                  <a:cubicBezTo>
                    <a:pt x="7373970" y="3319786"/>
                    <a:pt x="7238289" y="3210602"/>
                    <a:pt x="6992434" y="3258264"/>
                  </a:cubicBezTo>
                  <a:cubicBezTo>
                    <a:pt x="6746579" y="3305926"/>
                    <a:pt x="6720514" y="3225784"/>
                    <a:pt x="6556512" y="3258264"/>
                  </a:cubicBezTo>
                  <a:cubicBezTo>
                    <a:pt x="6392510" y="3290744"/>
                    <a:pt x="6036280" y="3173416"/>
                    <a:pt x="5814265" y="3258264"/>
                  </a:cubicBezTo>
                  <a:cubicBezTo>
                    <a:pt x="5592250" y="3343112"/>
                    <a:pt x="5516876" y="3206626"/>
                    <a:pt x="5225181" y="3258264"/>
                  </a:cubicBezTo>
                  <a:cubicBezTo>
                    <a:pt x="4933486" y="3309902"/>
                    <a:pt x="4924036" y="3208211"/>
                    <a:pt x="4789258" y="3258264"/>
                  </a:cubicBezTo>
                  <a:cubicBezTo>
                    <a:pt x="4654480" y="3308317"/>
                    <a:pt x="4391321" y="3248346"/>
                    <a:pt x="4200173" y="3258264"/>
                  </a:cubicBezTo>
                  <a:cubicBezTo>
                    <a:pt x="4009026" y="3268182"/>
                    <a:pt x="3947517" y="3225145"/>
                    <a:pt x="3840832" y="3258264"/>
                  </a:cubicBezTo>
                  <a:cubicBezTo>
                    <a:pt x="3734147" y="3291383"/>
                    <a:pt x="3596038" y="3215867"/>
                    <a:pt x="3481490" y="3258264"/>
                  </a:cubicBezTo>
                  <a:cubicBezTo>
                    <a:pt x="3366942" y="3300661"/>
                    <a:pt x="3048932" y="3193383"/>
                    <a:pt x="2892405" y="3258264"/>
                  </a:cubicBezTo>
                  <a:cubicBezTo>
                    <a:pt x="2735878" y="3323145"/>
                    <a:pt x="2649558" y="3239354"/>
                    <a:pt x="2456483" y="3258264"/>
                  </a:cubicBezTo>
                  <a:cubicBezTo>
                    <a:pt x="2263408" y="3277174"/>
                    <a:pt x="1948638" y="3208168"/>
                    <a:pt x="1790817" y="3258264"/>
                  </a:cubicBezTo>
                  <a:cubicBezTo>
                    <a:pt x="1632996" y="3308360"/>
                    <a:pt x="1480119" y="3214107"/>
                    <a:pt x="1354895" y="3258264"/>
                  </a:cubicBezTo>
                  <a:cubicBezTo>
                    <a:pt x="1229671" y="3302421"/>
                    <a:pt x="851116" y="3218250"/>
                    <a:pt x="689229" y="3258264"/>
                  </a:cubicBezTo>
                  <a:cubicBezTo>
                    <a:pt x="527342" y="3298278"/>
                    <a:pt x="150240" y="3229290"/>
                    <a:pt x="0" y="3258264"/>
                  </a:cubicBezTo>
                  <a:cubicBezTo>
                    <a:pt x="-37625" y="3029299"/>
                    <a:pt x="13791" y="2882803"/>
                    <a:pt x="0" y="2682637"/>
                  </a:cubicBezTo>
                  <a:cubicBezTo>
                    <a:pt x="-13791" y="2482471"/>
                    <a:pt x="45929" y="2314398"/>
                    <a:pt x="0" y="2107011"/>
                  </a:cubicBezTo>
                  <a:cubicBezTo>
                    <a:pt x="-45929" y="1899624"/>
                    <a:pt x="57927" y="1640195"/>
                    <a:pt x="0" y="1498801"/>
                  </a:cubicBezTo>
                  <a:cubicBezTo>
                    <a:pt x="-57927" y="1357407"/>
                    <a:pt x="7292" y="1150847"/>
                    <a:pt x="0" y="988340"/>
                  </a:cubicBezTo>
                  <a:cubicBezTo>
                    <a:pt x="-7292" y="825833"/>
                    <a:pt x="4962" y="29782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dirty="0"/>
                <a:t>别“复制-粘贴”——务必亲手输入每一行代码。如果复制-粘贴，还不如不做。练习的目的是锻炼手和大脑，让大脑学会如何读、写、看代码。如果你复制-粘贴，只能骗自己，练习其实是白做了。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A4CE69-6A09-5D49-8E81-3EA555EC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450" y="2379166"/>
              <a:ext cx="24384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05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5 0.05324 L -0.98047 0.0504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9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58DDD-3BEF-0140-B885-C89632DB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笨办法 还是 聪明办法？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678133-00EB-CC4D-A590-9526A88D1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4"/>
            <a:ext cx="10515600" cy="526097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  <a:r>
              <a:rPr kumimoji="1" lang="zh-CN" altLang="en-US" dirty="0"/>
              <a:t>（</a:t>
            </a:r>
            <a:r>
              <a:rPr kumimoji="1" lang="en-US" altLang="zh-CN" dirty="0"/>
              <a:t>“</a:t>
            </a:r>
            <a:r>
              <a:rPr kumimoji="1" lang="zh-CN" altLang="en-US" dirty="0"/>
              <a:t>笨”办法）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没别的，就是不停</a:t>
            </a:r>
            <a:r>
              <a:rPr kumimoji="1" lang="zh-CN" altLang="en-US" b="1" dirty="0"/>
              <a:t>敲代码</a:t>
            </a:r>
            <a:r>
              <a:rPr kumimoji="1" lang="zh-CN" altLang="en-US" dirty="0"/>
              <a:t>、</a:t>
            </a:r>
            <a:r>
              <a:rPr kumimoji="1" lang="zh-CN" altLang="en-US" b="1" dirty="0"/>
              <a:t>调程序</a:t>
            </a:r>
            <a:r>
              <a:rPr kumimoji="1" lang="zh-CN" altLang="en-US" dirty="0"/>
              <a:t>，不断用程序解决问题</a:t>
            </a:r>
            <a:endParaRPr kumimoji="1" lang="en-US" altLang="zh-CN" sz="2000" b="1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能趟到更多的“</a:t>
            </a:r>
            <a:r>
              <a:rPr kumimoji="1" lang="zh-CN" altLang="en-US" b="1" dirty="0"/>
              <a:t>坑</a:t>
            </a:r>
            <a:r>
              <a:rPr kumimoji="1" lang="zh-CN" altLang="en-US" dirty="0"/>
              <a:t>”，迅速积累自己的</a:t>
            </a:r>
            <a:r>
              <a:rPr kumimoji="1" lang="zh-CN" altLang="en-US" sz="2800" b="1" dirty="0"/>
              <a:t>一手</a:t>
            </a:r>
            <a:r>
              <a:rPr kumimoji="1" lang="zh-CN" altLang="en-US" dirty="0"/>
              <a:t>经验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Smart Way</a:t>
            </a:r>
            <a:r>
              <a:rPr kumimoji="1" lang="zh-CN" altLang="en-US" dirty="0"/>
              <a:t>（“机灵”办法）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多</a:t>
            </a:r>
            <a:r>
              <a:rPr kumimoji="1" lang="zh-CN" altLang="en-US" b="1" dirty="0"/>
              <a:t>看</a:t>
            </a:r>
            <a:r>
              <a:rPr kumimoji="1" lang="zh-CN" altLang="en-US" dirty="0"/>
              <a:t>、多</a:t>
            </a:r>
            <a:r>
              <a:rPr kumimoji="1" lang="zh-CN" altLang="en-US" b="1" dirty="0"/>
              <a:t>思考</a:t>
            </a:r>
            <a:r>
              <a:rPr kumimoji="1" lang="zh-CN" altLang="en-US" dirty="0"/>
              <a:t>、多</a:t>
            </a:r>
            <a:r>
              <a:rPr kumimoji="1" lang="zh-CN" altLang="en-US" b="1" dirty="0"/>
              <a:t>借鉴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定期“复盘”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培养思维良好的</a:t>
            </a:r>
            <a:r>
              <a:rPr kumimoji="1" lang="zh-CN" altLang="en-US" b="1" dirty="0"/>
              <a:t>编程思维</a:t>
            </a:r>
            <a:r>
              <a:rPr kumimoji="1" lang="zh-CN" altLang="en-US" dirty="0"/>
              <a:t>习惯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相见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相识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相知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相见：快速浏览，先“见过”各知识点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相识：通过搜索实例代码，知道典型</a:t>
            </a:r>
            <a:r>
              <a:rPr kumimoji="1" lang="en-US" altLang="zh-CN" dirty="0"/>
              <a:t>(</a:t>
            </a:r>
            <a:r>
              <a:rPr kumimoji="1" lang="zh-CN" altLang="en-US" dirty="0"/>
              <a:t>高频</a:t>
            </a:r>
            <a:r>
              <a:rPr kumimoji="1" lang="en-US" altLang="zh-CN" dirty="0"/>
              <a:t>)</a:t>
            </a:r>
            <a:r>
              <a:rPr kumimoji="1" lang="zh-CN" altLang="en-US" dirty="0"/>
              <a:t>用法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相知：需要的时候，阅读书、官方文档，全面掌握使用细节和“小众”用法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E1C279-E45B-BD45-B5E4-B533550D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44400" y="1027906"/>
            <a:ext cx="8104013" cy="422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6157 L -0.87916 0.0782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84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9389</TotalTime>
  <Words>880</Words>
  <Application>Microsoft Macintosh PowerPoint</Application>
  <PresentationFormat>宽屏</PresentationFormat>
  <Paragraphs>94</Paragraphs>
  <Slides>10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Python编程第一课</vt:lpstr>
      <vt:lpstr>为什么要学编程？</vt:lpstr>
      <vt:lpstr>为什么是Python？</vt:lpstr>
      <vt:lpstr>Python有缺点吗？</vt:lpstr>
      <vt:lpstr>Python有哪些“用武之地”？</vt:lpstr>
      <vt:lpstr>为什么是我？</vt:lpstr>
      <vt:lpstr>有什么教材推荐？</vt:lpstr>
      <vt:lpstr>Python编程怎么学？</vt:lpstr>
      <vt:lpstr>笨办法 还是 聪明办法？</vt:lpstr>
      <vt:lpstr>拿着锤子找钉子 vs. 拿着钉子找锤子？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Python入门</dc:title>
  <dc:creator>Guang Chen</dc:creator>
  <cp:lastModifiedBy>Guang Chen</cp:lastModifiedBy>
  <cp:revision>11</cp:revision>
  <dcterms:created xsi:type="dcterms:W3CDTF">2020-02-21T12:45:41Z</dcterms:created>
  <dcterms:modified xsi:type="dcterms:W3CDTF">2020-02-28T04:32:13Z</dcterms:modified>
</cp:coreProperties>
</file>